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7.png>
</file>

<file path=ppt/media/image18.jpeg>
</file>

<file path=ppt/media/image18.png>
</file>

<file path=ppt/media/image2.png>
</file>

<file path=ppt/media/image20.png>
</file>

<file path=ppt/media/image21.png>
</file>

<file path=ppt/media/image24.png>
</file>

<file path=ppt/media/image25.png>
</file>

<file path=ppt/media/image26.pn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09.12.2022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ourister.ru/world/europe/russia/city/moscow/temples/29725#istoriya-i-arhitektura-monastyry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-36512" y="380256"/>
            <a:ext cx="9145016" cy="1752600"/>
          </a:xfrm>
        </p:spPr>
        <p:txBody>
          <a:bodyPr anchor="ctr"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Государственное бюджетное профессиональное образовательное учреждение Московский автомобильно-дорожный колледж имени А.А. Николаева</a:t>
            </a:r>
          </a:p>
          <a:p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467544" y="2348880"/>
            <a:ext cx="81648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Открытая исследовательская культурологическая олимпиада</a:t>
            </a: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«история и культура храмов столицы и городов России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76430" y="3645024"/>
            <a:ext cx="78160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Навлютова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Румия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Дамировна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Группы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1ИП1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Злобин Илья Геннадьевич, преподаватель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07904" y="5517232"/>
            <a:ext cx="1868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Москва,2022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57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1560" y="908720"/>
            <a:ext cx="763284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Во время Отечественной войны 1812 года монастырь занял генерал армии Наполеона, и он был почти полностью разорён. Во второй раз монастырь пострадал в 1920-х годах. Времена НЭПа оказались для него самыми губительными — колокольню взорвали, в бывших монашеских обителях и аудиториях духовной семинарии открылись разные конторы и увеселительные заведения. В послевоенные годы монастырь пришёл в полное запустение, и лишь в середине 1990-х был возрождён и снова передан Русской православной церкви.</a:t>
            </a:r>
          </a:p>
        </p:txBody>
      </p:sp>
    </p:spTree>
    <p:extLst>
      <p:ext uri="{BB962C8B-B14F-4D97-AF65-F5344CB8AC3E}">
        <p14:creationId xmlns:p14="http://schemas.microsoft.com/office/powerpoint/2010/main" val="214664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img.tourister.ru/files/1/6/8/1/7/5/9/5/origina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980728"/>
            <a:ext cx="7086222" cy="48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08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8342" y="404664"/>
            <a:ext cx="3248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Вопросы для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жителей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331640" y="866329"/>
                <a:ext cx="54409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</m:t>
                    </m:r>
                  </m:oMath>
                </a14:m>
                <a:r>
                  <a:rPr lang="ru-RU" dirty="0"/>
                  <a:t> Знаете ли вы о восстановлении и реставрации </a:t>
                </a:r>
                <a:r>
                  <a:rPr lang="ru-RU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Храма?</a:t>
                </a:r>
                <a:endParaRPr lang="ru-RU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866329"/>
                <a:ext cx="5440913" cy="369332"/>
              </a:xfrm>
              <a:prstGeom prst="rect">
                <a:avLst/>
              </a:prstGeom>
              <a:blipFill rotWithShape="1">
                <a:blip r:embed="rId2"/>
                <a:stretch>
                  <a:fillRect t="-8197" r="-224" b="-245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1835696" y="15567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295091" y="1196752"/>
                <a:ext cx="42130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∎ Знаете ли </m:t>
                      </m:r>
                      <m:r>
                        <a:rPr lang="ru-RU" b="0" i="1" smtClean="0">
                          <a:latin typeface="Cambria Math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вы историю этого храма?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5091" y="1196752"/>
                <a:ext cx="4213013" cy="369332"/>
              </a:xfrm>
              <a:prstGeom prst="rect">
                <a:avLst/>
              </a:prstGeom>
              <a:blipFill rotWithShape="1">
                <a:blip r:embed="rId3"/>
                <a:stretch>
                  <a:fillRect b="-819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259632" y="1484784"/>
                <a:ext cx="47724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∎  Повлияли ли на вашу жизнь</m:t>
                      </m:r>
                      <m:r>
                        <m:rPr>
                          <m:nor/>
                        </m:rPr>
                        <a:rPr lang="ru-RU" b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ru-RU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этот </m:t>
                      </m:r>
                      <m:r>
                        <a:rPr lang="ru-RU" b="0" i="1" smtClean="0">
                          <a:latin typeface="Cambria Math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Храм</m:t>
                      </m:r>
                      <m:r>
                        <a:rPr lang="ru-RU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?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632" y="1484784"/>
                <a:ext cx="4772460" cy="369332"/>
              </a:xfrm>
              <a:prstGeom prst="rect">
                <a:avLst/>
              </a:prstGeom>
              <a:blipFill rotWithShape="1"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746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59832" y="404664"/>
            <a:ext cx="30332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 </a:t>
            </a:r>
            <a:r>
              <a:rPr lang="ru-RU" sz="3200" b="1" dirty="0">
                <a:cs typeface="Times New Roman" panose="02020603050405020304" pitchFamily="18" charset="0"/>
              </a:rPr>
              <a:t>Выводы </a:t>
            </a:r>
            <a:r>
              <a:rPr lang="ru-RU" sz="3200" b="1" dirty="0" smtClean="0">
                <a:cs typeface="Times New Roman" panose="02020603050405020304" pitchFamily="18" charset="0"/>
              </a:rPr>
              <a:t>опроса</a:t>
            </a:r>
            <a:endParaRPr lang="ru-RU" sz="3200" b="1" dirty="0"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7681" y="1196752"/>
            <a:ext cx="898232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Когда я приехала, были желающие люди рассказать мне всё </a:t>
            </a:r>
          </a:p>
          <a:p>
            <a:r>
              <a:rPr lang="ru-RU" sz="2800" dirty="0" smtClean="0"/>
              <a:t>об этом </a:t>
            </a:r>
            <a:r>
              <a:rPr lang="ru-RU" sz="2800" dirty="0"/>
              <a:t>Х</a:t>
            </a:r>
            <a:r>
              <a:rPr lang="ru-RU" sz="2800" dirty="0" smtClean="0"/>
              <a:t>раме, Служители храма с удовольствием рассказали </a:t>
            </a:r>
          </a:p>
          <a:p>
            <a:r>
              <a:rPr lang="ru-RU" sz="2800" dirty="0" smtClean="0"/>
              <a:t>мне о том что первоначальный храм был построен 1655 году, </a:t>
            </a:r>
          </a:p>
          <a:p>
            <a:r>
              <a:rPr lang="ru-RU" sz="2800" dirty="0" smtClean="0"/>
              <a:t>в 1812 при Наполеоне был почти полностью разорён, </a:t>
            </a:r>
            <a:endParaRPr lang="ru-RU" sz="2800" dirty="0" smtClean="0"/>
          </a:p>
          <a:p>
            <a:r>
              <a:rPr lang="ru-RU" sz="2800" dirty="0" smtClean="0"/>
              <a:t>послевоенные </a:t>
            </a:r>
            <a:r>
              <a:rPr lang="ru-RU" sz="2800" dirty="0" smtClean="0"/>
              <a:t>годы храм </a:t>
            </a:r>
            <a:r>
              <a:rPr lang="ru-RU" sz="2800" dirty="0" smtClean="0"/>
              <a:t>был в запустении, </a:t>
            </a:r>
            <a:r>
              <a:rPr lang="ru-RU" sz="2800" dirty="0" smtClean="0"/>
              <a:t>в 1990-х годах храм был </a:t>
            </a:r>
            <a:r>
              <a:rPr lang="ru-RU" sz="2800" dirty="0" smtClean="0"/>
              <a:t>передан </a:t>
            </a:r>
            <a:r>
              <a:rPr lang="ru-RU" sz="2800" dirty="0" smtClean="0"/>
              <a:t>Русской православной </a:t>
            </a:r>
            <a:r>
              <a:rPr lang="ru-RU" sz="2800" dirty="0" smtClean="0"/>
              <a:t>церкви и восстановлен. </a:t>
            </a:r>
            <a:endParaRPr lang="ru-RU" sz="2800" dirty="0" smtClean="0"/>
          </a:p>
          <a:p>
            <a:r>
              <a:rPr lang="ru-RU" sz="2800" dirty="0" smtClean="0"/>
              <a:t>По </a:t>
            </a:r>
            <a:r>
              <a:rPr lang="ru-RU" sz="2800" dirty="0"/>
              <a:t>свидетельству верующих, святая блаженная Матрона </a:t>
            </a:r>
            <a:endParaRPr lang="ru-RU" sz="2800" dirty="0" smtClean="0"/>
          </a:p>
          <a:p>
            <a:r>
              <a:rPr lang="ru-RU" sz="2800" dirty="0" smtClean="0"/>
              <a:t>помогает </a:t>
            </a:r>
            <a:r>
              <a:rPr lang="ru-RU" sz="2800" dirty="0"/>
              <a:t>в самых разных бедах и скорбях: тяжёлых болезнях, </a:t>
            </a:r>
            <a:endParaRPr lang="ru-RU" sz="2800" dirty="0" smtClean="0"/>
          </a:p>
          <a:p>
            <a:r>
              <a:rPr lang="ru-RU" sz="2800" dirty="0" smtClean="0"/>
              <a:t>потере </a:t>
            </a:r>
            <a:r>
              <a:rPr lang="ru-RU" sz="2800" dirty="0"/>
              <a:t>близких, бесплодии.</a:t>
            </a:r>
            <a:endParaRPr lang="ru-RU" sz="2800" dirty="0" smtClean="0"/>
          </a:p>
        </p:txBody>
      </p:sp>
    </p:spTree>
    <p:extLst>
      <p:ext uri="{BB962C8B-B14F-4D97-AF65-F5344CB8AC3E}">
        <p14:creationId xmlns:p14="http://schemas.microsoft.com/office/powerpoint/2010/main" val="142423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0522" y="332656"/>
            <a:ext cx="13995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1560" y="910426"/>
            <a:ext cx="784887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Наша гипотеза </a:t>
            </a:r>
            <a:r>
              <a:rPr lang="ru-RU" sz="2800" b="1" dirty="0"/>
              <a:t>подтвердилась. </a:t>
            </a:r>
            <a:r>
              <a:rPr lang="ru-RU" sz="2800" b="1" dirty="0" smtClean="0"/>
              <a:t>Храм Пресвятой Богородицы </a:t>
            </a:r>
            <a:r>
              <a:rPr lang="ru-RU" sz="2800" dirty="0" smtClean="0">
                <a:cs typeface="Times New Roman" panose="02020603050405020304" pitchFamily="18" charset="0"/>
              </a:rPr>
              <a:t>положительно </a:t>
            </a:r>
            <a:r>
              <a:rPr lang="ru-RU" sz="2800" dirty="0">
                <a:cs typeface="Times New Roman" panose="02020603050405020304" pitchFamily="18" charset="0"/>
              </a:rPr>
              <a:t>сказывается на </a:t>
            </a:r>
            <a:r>
              <a:rPr lang="ru-RU" sz="2800" dirty="0"/>
              <a:t>перспективном росте духовно-нравственной </a:t>
            </a:r>
            <a:r>
              <a:rPr lang="ru-RU" sz="2800" dirty="0" smtClean="0"/>
              <a:t>культуры России. Россиянам не безразличен этот </a:t>
            </a:r>
            <a:r>
              <a:rPr lang="ru-RU" sz="2800" dirty="0"/>
              <a:t>Х</a:t>
            </a:r>
            <a:r>
              <a:rPr lang="ru-RU" sz="2800" dirty="0" smtClean="0"/>
              <a:t>рам</a:t>
            </a:r>
            <a:r>
              <a:rPr lang="ru-RU" sz="2800" dirty="0"/>
              <a:t>. </a:t>
            </a:r>
            <a:endParaRPr lang="ru-RU" sz="2800" dirty="0" smtClean="0"/>
          </a:p>
          <a:p>
            <a:r>
              <a:rPr lang="ru-RU" sz="2800" dirty="0" smtClean="0"/>
              <a:t>Они </a:t>
            </a:r>
            <a:r>
              <a:rPr lang="ru-RU" sz="2800" dirty="0"/>
              <a:t>посещают, поддерживают и восстанавливают храм. Без этого </a:t>
            </a:r>
            <a:r>
              <a:rPr lang="ru-RU" sz="2800" dirty="0" smtClean="0"/>
              <a:t>Храма </a:t>
            </a:r>
            <a:r>
              <a:rPr lang="ru-RU" sz="2800" dirty="0"/>
              <a:t>сложно было бы представить, что случилось бы </a:t>
            </a:r>
            <a:r>
              <a:rPr lang="ru-RU" sz="2800"/>
              <a:t>с </a:t>
            </a:r>
            <a:r>
              <a:rPr lang="ru-RU" sz="2800" smtClean="0"/>
              <a:t>Россией.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214885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35896" y="467961"/>
            <a:ext cx="18197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/>
              <a:t>Источники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611561" y="1166175"/>
            <a:ext cx="7920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linkClick r:id="rId2"/>
              </a:rPr>
              <a:t>https://</a:t>
            </a:r>
            <a:r>
              <a:rPr lang="en-US" sz="2400" dirty="0" smtClean="0">
                <a:hlinkClick r:id="rId2"/>
              </a:rPr>
              <a:t>www.tourister.ru/world/europe/russia/city/moscow/temples/29725#istoriya-i-arhitektura-monastyrya</a:t>
            </a:r>
            <a:endParaRPr lang="ru-RU" sz="2400" dirty="0" smtClean="0"/>
          </a:p>
          <a:p>
            <a:r>
              <a:rPr lang="en-US" sz="2400" dirty="0"/>
              <a:t>https://ru.wikipedia.org/wiki/%D0%9F%D0%BE%D0%BA%D1%80%D0%BE%D0%B2%D1%81%D0%BA%D0%B8%D0%B9_%D0%BC%D0%BE%D0%BD%D0%B0%D1%81%D1%82%D1%8B%D1%80%D1%8C_(%D0%9C%D0%BE%D1%81%D0%BA%D0%B2%D0%B0)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6125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95736" y="35730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32655"/>
            <a:ext cx="8136904" cy="6120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39752" y="387821"/>
            <a:ext cx="397897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b="1" dirty="0" smtClean="0">
                <a:cs typeface="Times New Roman" panose="02020603050405020304" pitchFamily="18" charset="0"/>
              </a:rPr>
              <a:t>Значение </a:t>
            </a:r>
            <a:r>
              <a:rPr lang="ru-RU" sz="2800" b="1" dirty="0" smtClean="0"/>
              <a:t>Храма </a:t>
            </a:r>
            <a:r>
              <a:rPr lang="ru-RU" sz="2800" b="1" dirty="0"/>
              <a:t>Покрова </a:t>
            </a:r>
            <a:endParaRPr lang="ru-RU" sz="2800" b="1" dirty="0" smtClean="0"/>
          </a:p>
          <a:p>
            <a:pPr algn="ctr"/>
            <a:r>
              <a:rPr lang="ru-RU" sz="2800" b="1" dirty="0" smtClean="0"/>
              <a:t>Пресвятой </a:t>
            </a:r>
            <a:r>
              <a:rPr lang="ru-RU" sz="2800" b="1" dirty="0"/>
              <a:t>Богородицы </a:t>
            </a:r>
            <a:endParaRPr lang="ru-RU" sz="2800" b="1" dirty="0" smtClean="0"/>
          </a:p>
          <a:p>
            <a:pPr algn="ctr"/>
            <a:r>
              <a:rPr lang="ru-RU" sz="2800" b="1" dirty="0" smtClean="0"/>
              <a:t>на Таганке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43187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24115" y="404664"/>
            <a:ext cx="42000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 </a:t>
            </a:r>
            <a:r>
              <a:rPr lang="ru-RU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исследования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907704" y="1331476"/>
                <a:ext cx="52870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</m:t>
                    </m:r>
                  </m:oMath>
                </a14:m>
                <a:r>
                  <a:rPr lang="ru-RU" b="1" dirty="0" smtClean="0">
                    <a:cs typeface="Times New Roman" panose="02020603050405020304" pitchFamily="18" charset="0"/>
                  </a:rPr>
                  <a:t> </a:t>
                </a:r>
                <a:r>
                  <a:rPr lang="ru-RU" b="1" dirty="0" smtClean="0"/>
                  <a:t>Храм </a:t>
                </a:r>
                <a:r>
                  <a:rPr lang="ru-RU" b="1" dirty="0"/>
                  <a:t>Покрова </a:t>
                </a:r>
                <a:r>
                  <a:rPr lang="ru-RU" b="1" dirty="0" smtClean="0"/>
                  <a:t>Пресвятой </a:t>
                </a:r>
                <a:r>
                  <a:rPr lang="ru-RU" b="1" dirty="0"/>
                  <a:t>Богородицы </a:t>
                </a:r>
                <a:r>
                  <a:rPr lang="ru-RU" b="1" dirty="0" smtClean="0"/>
                  <a:t>на Таганке</a:t>
                </a:r>
                <a:r>
                  <a:rPr lang="ru-RU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ru-RU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1331476"/>
                <a:ext cx="5287025" cy="369332"/>
              </a:xfrm>
              <a:prstGeom prst="rect">
                <a:avLst/>
              </a:prstGeom>
              <a:blipFill rotWithShape="1">
                <a:blip r:embed="rId2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2843808" y="22768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757709"/>
            <a:ext cx="7400305" cy="4162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269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224598" y="982469"/>
            <a:ext cx="257153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dirty="0"/>
              <a:t>Актуальность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9512" y="1628800"/>
            <a:ext cx="88424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/>
              <a:t>Я выбрала Храм Покрова Пресвятой Богородицы, потому что этот Храм </a:t>
            </a:r>
          </a:p>
          <a:p>
            <a:pPr algn="ctr"/>
            <a:r>
              <a:rPr lang="ru-RU" sz="2400" dirty="0" smtClean="0"/>
              <a:t>очень красивый и когда вы приходите в Храм, вы ощущаете себя </a:t>
            </a:r>
          </a:p>
          <a:p>
            <a:pPr algn="ctr"/>
            <a:r>
              <a:rPr lang="ru-RU" sz="2400" dirty="0" smtClean="0"/>
              <a:t>защищёнными.</a:t>
            </a:r>
            <a:endParaRPr lang="ru-RU" sz="2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9110" y="2829129"/>
            <a:ext cx="4723287" cy="2911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9091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27784" y="404664"/>
            <a:ext cx="37547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и задачи 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</a:t>
            </a:r>
            <a:endParaRPr lang="ru-RU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052736"/>
            <a:ext cx="74911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>
                <a:cs typeface="Times New Roman" panose="02020603050405020304" pitchFamily="18" charset="0"/>
              </a:rPr>
              <a:t>Цель: </a:t>
            </a:r>
            <a:r>
              <a:rPr lang="ru-RU" sz="2000" dirty="0">
                <a:cs typeface="Times New Roman" panose="02020603050405020304" pitchFamily="18" charset="0"/>
              </a:rPr>
              <a:t>Изучить историю храма и рассказать о том, как он повлиял на </a:t>
            </a:r>
            <a:r>
              <a:rPr lang="ru-RU" sz="2000" dirty="0"/>
              <a:t>рост </a:t>
            </a:r>
            <a:endParaRPr lang="ru-RU" sz="2000" dirty="0" smtClean="0"/>
          </a:p>
          <a:p>
            <a:pPr algn="ctr"/>
            <a:r>
              <a:rPr lang="ru-RU" sz="2000" dirty="0" smtClean="0"/>
              <a:t>духовно-нравственной </a:t>
            </a:r>
            <a:r>
              <a:rPr lang="ru-RU" sz="2000" dirty="0"/>
              <a:t>культуры </a:t>
            </a:r>
            <a:r>
              <a:rPr lang="ru-RU" sz="2000" dirty="0" smtClean="0">
                <a:cs typeface="Times New Roman" panose="02020603050405020304" pitchFamily="18" charset="0"/>
              </a:rPr>
              <a:t>города Москвы</a:t>
            </a:r>
            <a:endParaRPr lang="ru-RU" sz="2000" b="1" dirty="0"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5576" y="1763524"/>
            <a:ext cx="3890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Задачи</a:t>
            </a:r>
            <a:r>
              <a:rPr lang="ru-RU" dirty="0" smtClean="0"/>
              <a:t>: ∎ </a:t>
            </a:r>
            <a:r>
              <a:rPr lang="ru-RU" dirty="0"/>
              <a:t>Собрать информацию о </a:t>
            </a:r>
            <a:r>
              <a:rPr lang="ru-RU" dirty="0" smtClean="0"/>
              <a:t>храме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475656" y="2060848"/>
                <a:ext cx="43284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∎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ru-RU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Определить местонахождение</m:t>
                      </m:r>
                      <m:r>
                        <m:rPr>
                          <m:nor/>
                        </m:rPr>
                        <a:rPr lang="ru-RU" b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ru-RU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храма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5656" y="2060848"/>
                <a:ext cx="4328429" cy="369332"/>
              </a:xfrm>
              <a:prstGeom prst="rect">
                <a:avLst/>
              </a:prstGeom>
              <a:blipFill rotWithShape="1">
                <a:blip r:embed="rId2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551753" y="2348880"/>
                <a:ext cx="32362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</m:t>
                    </m:r>
                  </m:oMath>
                </a14:m>
                <a:r>
                  <a:rPr lang="ru-RU" dirty="0"/>
                  <a:t> </a:t>
                </a:r>
                <a:r>
                  <a:rPr lang="ru-RU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Совершить опрос </a:t>
                </a:r>
                <a:r>
                  <a:rPr lang="ru-RU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прихожан</a:t>
                </a:r>
                <a:endParaRPr lang="ru-RU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1753" y="2348880"/>
                <a:ext cx="3236271" cy="369332"/>
              </a:xfrm>
              <a:prstGeom prst="rect">
                <a:avLst/>
              </a:prstGeom>
              <a:blipFill rotWithShape="1">
                <a:blip r:embed="rId3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195736" y="37170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/>
              <p:cNvSpPr/>
              <p:nvPr/>
            </p:nvSpPr>
            <p:spPr>
              <a:xfrm>
                <a:off x="1583936" y="2636912"/>
                <a:ext cx="284404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 Оформить результаты</m:t>
                    </m:r>
                  </m:oMath>
                </a14:m>
                <a:r>
                  <a:rPr lang="ru-RU" dirty="0"/>
                  <a:t> </a:t>
                </a:r>
              </a:p>
            </p:txBody>
          </p:sp>
        </mc:Choice>
        <mc:Fallback xmlns="">
          <p:sp>
            <p:nvSpPr>
              <p:cNvPr id="10" name="Прямоугольник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3936" y="2636912"/>
                <a:ext cx="2844048" cy="369332"/>
              </a:xfrm>
              <a:prstGeom prst="rect">
                <a:avLst/>
              </a:prstGeom>
              <a:blipFill rotWithShape="1"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807" y="2348880"/>
            <a:ext cx="2629633" cy="3506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572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83768" y="332656"/>
            <a:ext cx="3652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Методы исследования</a:t>
            </a:r>
          </a:p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(эмпирический и теоретический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517420" y="1052736"/>
                <a:ext cx="34227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∎ Сбор информации на сайтах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7420" y="1052736"/>
                <a:ext cx="3422732" cy="369332"/>
              </a:xfrm>
              <a:prstGeom prst="rect">
                <a:avLst/>
              </a:prstGeom>
              <a:blipFill rotWithShape="1"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555776" y="1340768"/>
                <a:ext cx="30171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</m:t>
                    </m:r>
                  </m:oMath>
                </a14:m>
                <a:r>
                  <a:rPr lang="ru-RU" dirty="0"/>
                  <a:t> Наблюдение и </a:t>
                </a:r>
                <a:r>
                  <a:rPr lang="ru-RU" dirty="0" smtClean="0"/>
                  <a:t>исследование</a:t>
                </a:r>
                <a:endParaRPr lang="ru-RU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776" y="1340768"/>
                <a:ext cx="3017173" cy="369332"/>
              </a:xfrm>
              <a:prstGeom prst="rect">
                <a:avLst/>
              </a:prstGeom>
              <a:blipFill rotWithShape="1">
                <a:blip r:embed="rId3"/>
                <a:stretch>
                  <a:fillRect t="-6557" r="-1010" b="-26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2555776" y="1628800"/>
                <a:ext cx="21162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∎</m:t>
                      </m:r>
                      <m:r>
                        <a:rPr lang="ru-RU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Опрос </m:t>
                      </m:r>
                      <m:r>
                        <a:rPr lang="ru-RU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жителей 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776" y="1628800"/>
                <a:ext cx="2116285" cy="369332"/>
              </a:xfrm>
              <a:prstGeom prst="rect">
                <a:avLst/>
              </a:prstGeom>
              <a:blipFill rotWithShape="1">
                <a:blip r:embed="rId4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592302" y="1916832"/>
                <a:ext cx="26997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</m:t>
                    </m:r>
                  </m:oMath>
                </a14:m>
                <a:r>
                  <a:rPr lang="ru-RU" dirty="0"/>
                  <a:t> Сортировка информации 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2302" y="1916832"/>
                <a:ext cx="2699778" cy="369332"/>
              </a:xfrm>
              <a:prstGeom prst="rect">
                <a:avLst/>
              </a:prstGeom>
              <a:blipFill rotWithShape="1">
                <a:blip r:embed="rId5"/>
                <a:stretch>
                  <a:fillRect t="-6557" r="-903" b="-26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597647" y="2195572"/>
                <a:ext cx="42066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 Описание полученной информации</m:t>
                    </m:r>
                  </m:oMath>
                </a14:m>
                <a:r>
                  <a:rPr lang="ru-RU" dirty="0"/>
                  <a:t> 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7647" y="2195572"/>
                <a:ext cx="4206601" cy="369332"/>
              </a:xfrm>
              <a:prstGeom prst="rect">
                <a:avLst/>
              </a:prstGeom>
              <a:blipFill rotWithShape="1">
                <a:blip r:embed="rId6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564904"/>
            <a:ext cx="5195623" cy="38967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066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43808" y="457508"/>
            <a:ext cx="33407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Этапы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исследования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331640" y="1156102"/>
                <a:ext cx="52982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</m:t>
                    </m:r>
                  </m:oMath>
                </a14:m>
                <a:r>
                  <a:rPr lang="ru-RU" dirty="0"/>
                  <a:t> Сбор и анализ информации из полученных </a:t>
                </a:r>
                <a:r>
                  <a:rPr lang="ru-RU" dirty="0" smtClean="0"/>
                  <a:t>источников</a:t>
                </a:r>
                <a:endParaRPr lang="ru-RU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156102"/>
                <a:ext cx="5298245" cy="369332"/>
              </a:xfrm>
              <a:prstGeom prst="rect">
                <a:avLst/>
              </a:prstGeom>
              <a:blipFill rotWithShape="1">
                <a:blip r:embed="rId2"/>
                <a:stretch>
                  <a:fillRect t="-6667" b="-2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358090" y="1484784"/>
                <a:ext cx="20617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∎ Поездка в храм</m:t>
                      </m:r>
                    </m:oMath>
                  </m:oMathPara>
                </a14:m>
                <a:endParaRPr lang="ru-RU" dirty="0"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8090" y="1484784"/>
                <a:ext cx="2061782" cy="369332"/>
              </a:xfrm>
              <a:prstGeom prst="rect">
                <a:avLst/>
              </a:prstGeom>
              <a:blipFill rotWithShape="1">
                <a:blip r:embed="rId3"/>
                <a:stretch>
                  <a:fillRect b="-11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1403648" y="1772816"/>
                <a:ext cx="26500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</m:t>
                    </m:r>
                  </m:oMath>
                </a14:m>
                <a:r>
                  <a:rPr lang="ru-RU" dirty="0"/>
                  <a:t> Опрос жителей г. </a:t>
                </a:r>
                <a:r>
                  <a:rPr lang="ru-RU" dirty="0" smtClean="0"/>
                  <a:t>Москва</a:t>
                </a:r>
                <a:endParaRPr lang="ru-RU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1772816"/>
                <a:ext cx="2650084" cy="369332"/>
              </a:xfrm>
              <a:prstGeom prst="rect">
                <a:avLst/>
              </a:prstGeom>
              <a:blipFill rotWithShape="1">
                <a:blip r:embed="rId4"/>
                <a:stretch>
                  <a:fillRect t="-6667" r="-1379" b="-2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403648" y="2051556"/>
                <a:ext cx="23022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</m:t>
                    </m:r>
                  </m:oMath>
                </a14:m>
                <a:r>
                  <a:rPr lang="ru-RU" dirty="0"/>
                  <a:t> Оформление </a:t>
                </a:r>
                <a:r>
                  <a:rPr lang="ru-RU" dirty="0" smtClean="0"/>
                  <a:t>работы</a:t>
                </a:r>
                <a:endParaRPr lang="ru-RU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3648" y="2051556"/>
                <a:ext cx="2302233" cy="369332"/>
              </a:xfrm>
              <a:prstGeom prst="rect">
                <a:avLst/>
              </a:prstGeom>
              <a:blipFill rotWithShape="1">
                <a:blip r:embed="rId5"/>
                <a:stretch>
                  <a:fillRect t="-6667" r="-1058" b="-283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445315" y="2348880"/>
                <a:ext cx="34147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∎</m:t>
                    </m:r>
                  </m:oMath>
                </a14:m>
                <a:r>
                  <a:rPr lang="ru-RU" dirty="0"/>
                  <a:t> Представление и защита работы 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5315" y="2348880"/>
                <a:ext cx="3414717" cy="369332"/>
              </a:xfrm>
              <a:prstGeom prst="rect">
                <a:avLst/>
              </a:prstGeom>
              <a:blipFill rotWithShape="1">
                <a:blip r:embed="rId6"/>
                <a:stretch>
                  <a:fillRect t="-6557" r="-536" b="-26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35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332656"/>
            <a:ext cx="1647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Гипотеза</a:t>
            </a:r>
            <a:endParaRPr lang="ru-RU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855876"/>
            <a:ext cx="85892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Каменный одноглавый собор Покрова Пресвятой Богородицы выстроили в 1655 году, </a:t>
            </a:r>
            <a:endParaRPr lang="ru-RU" dirty="0" smtClean="0"/>
          </a:p>
          <a:p>
            <a:pPr algn="ctr"/>
            <a:r>
              <a:rPr lang="ru-RU" dirty="0" smtClean="0"/>
              <a:t>в </a:t>
            </a:r>
            <a:r>
              <a:rPr lang="ru-RU" dirty="0"/>
              <a:t>1806–1814 годах отстроили заново, церковь Воскресения Словущего построили в XVIII веке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628800"/>
            <a:ext cx="7488832" cy="42124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01348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09368" y="236822"/>
            <a:ext cx="620299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На территории монастыря находится одноглавый собор Покрова Пресвятой Богородицы а также пятиглавый храм Воскресения Словущего и трёхъярусная колокольня. Храмы окружает обширный Таганский парк, на территории есть святой источник.</a:t>
            </a:r>
          </a:p>
          <a:p>
            <a:r>
              <a:rPr lang="ru-RU" sz="2000" dirty="0"/>
              <a:t>В монастыре есть церковная лавка, где продаются иконы Святой Матроны самых разных форматов — от маленьких карманных до больших храмового формата, также там можно купить церковную утварь, масло, свечи, книги и многое другое</a:t>
            </a:r>
            <a:r>
              <a:rPr lang="ru-RU" sz="2000" dirty="0" smtClean="0"/>
              <a:t>.</a:t>
            </a:r>
          </a:p>
          <a:p>
            <a:endParaRPr lang="ru-RU" sz="2000" dirty="0"/>
          </a:p>
          <a:p>
            <a:r>
              <a:rPr lang="ru-RU" sz="2000" b="1" dirty="0"/>
              <a:t>Высота колокольни Покровского монастыря — 30 </a:t>
            </a:r>
            <a:r>
              <a:rPr lang="ru-RU" sz="2000" b="1" dirty="0" smtClean="0"/>
              <a:t>метров</a:t>
            </a:r>
          </a:p>
          <a:p>
            <a:endParaRPr lang="ru-RU" sz="2000" b="1" dirty="0"/>
          </a:p>
          <a:p>
            <a:r>
              <a:rPr lang="ru-RU" sz="2000" dirty="0"/>
              <a:t>В старые времена на месте монастыря было кладбище, где хоронили бездомных, бродяг и странников. В XVII веке царь Михаил Фёдорович повелел основать здесь монастырь, и поначалу его так и звали — монастырь на Убогих домах</a:t>
            </a:r>
            <a:r>
              <a:rPr lang="ru-RU" sz="2000" dirty="0" smtClean="0"/>
              <a:t>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347226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оризонт">
  <a:themeElements>
    <a:clrScheme name="Горизонт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Горизонт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Горизонт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1643</TotalTime>
  <Words>575</Words>
  <Application>Microsoft Office PowerPoint</Application>
  <PresentationFormat>Экран (4:3)</PresentationFormat>
  <Paragraphs>64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Горизонт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Лучик Счастья</dc:creator>
  <cp:lastModifiedBy>Лучик Счастья</cp:lastModifiedBy>
  <cp:revision>15</cp:revision>
  <dcterms:created xsi:type="dcterms:W3CDTF">2022-12-07T20:38:19Z</dcterms:created>
  <dcterms:modified xsi:type="dcterms:W3CDTF">2022-12-09T00:16:47Z</dcterms:modified>
</cp:coreProperties>
</file>

<file path=docProps/thumbnail.jpeg>
</file>